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0" r:id="rId7"/>
    <p:sldId id="275" r:id="rId8"/>
    <p:sldId id="261" r:id="rId9"/>
    <p:sldId id="262" r:id="rId10"/>
    <p:sldId id="263" r:id="rId11"/>
    <p:sldId id="264" r:id="rId12"/>
    <p:sldId id="265" r:id="rId13"/>
    <p:sldId id="266" r:id="rId14"/>
    <p:sldId id="267" r:id="rId15"/>
    <p:sldId id="276" r:id="rId16"/>
    <p:sldId id="268" r:id="rId17"/>
    <p:sldId id="269"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5"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3B4A3-CBF3-4E52-92C4-1CAA49AC0D5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48906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3B4A3-CBF3-4E52-92C4-1CAA49AC0D5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146553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3B4A3-CBF3-4E52-92C4-1CAA49AC0D5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102893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3B4A3-CBF3-4E52-92C4-1CAA49AC0D5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133563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3B4A3-CBF3-4E52-92C4-1CAA49AC0D5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374496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B3B4A3-CBF3-4E52-92C4-1CAA49AC0D5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145240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B3B4A3-CBF3-4E52-92C4-1CAA49AC0D58}"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116905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3B4A3-CBF3-4E52-92C4-1CAA49AC0D58}"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51088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3B4A3-CBF3-4E52-92C4-1CAA49AC0D58}"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260493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3B4A3-CBF3-4E52-92C4-1CAA49AC0D5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349314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3B4A3-CBF3-4E52-92C4-1CAA49AC0D5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9D4A-8315-49C7-854C-9F110DD1D9D4}" type="slidenum">
              <a:rPr lang="en-US" smtClean="0"/>
              <a:t>‹#›</a:t>
            </a:fld>
            <a:endParaRPr lang="en-US"/>
          </a:p>
        </p:txBody>
      </p:sp>
    </p:spTree>
    <p:extLst>
      <p:ext uri="{BB962C8B-B14F-4D97-AF65-F5344CB8AC3E}">
        <p14:creationId xmlns:p14="http://schemas.microsoft.com/office/powerpoint/2010/main" val="66651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3B4A3-CBF3-4E52-92C4-1CAA49AC0D58}" type="datetimeFigureOut">
              <a:rPr lang="en-US" smtClean="0"/>
              <a:t>3/6/2017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E9D4A-8315-49C7-854C-9F110DD1D9D4}" type="slidenum">
              <a:rPr lang="en-US" smtClean="0"/>
              <a:t>‹#›</a:t>
            </a:fld>
            <a:endParaRPr lang="en-US"/>
          </a:p>
        </p:txBody>
      </p:sp>
    </p:spTree>
    <p:extLst>
      <p:ext uri="{BB962C8B-B14F-4D97-AF65-F5344CB8AC3E}">
        <p14:creationId xmlns:p14="http://schemas.microsoft.com/office/powerpoint/2010/main" val="20523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Notes</a:t>
            </a:r>
            <a:endParaRPr lang="en-US" dirty="0"/>
          </a:p>
        </p:txBody>
      </p:sp>
      <p:sp>
        <p:nvSpPr>
          <p:cNvPr id="3" name="Subtitle 2"/>
          <p:cNvSpPr>
            <a:spLocks noGrp="1"/>
          </p:cNvSpPr>
          <p:nvPr>
            <p:ph type="subTitle" idx="1"/>
          </p:nvPr>
        </p:nvSpPr>
        <p:spPr/>
        <p:txBody>
          <a:bodyPr/>
          <a:lstStyle/>
          <a:p>
            <a:r>
              <a:rPr lang="en-US" dirty="0" smtClean="0"/>
              <a:t>“The Ravine”</a:t>
            </a:r>
            <a:endParaRPr lang="en-US" dirty="0"/>
          </a:p>
        </p:txBody>
      </p:sp>
    </p:spTree>
    <p:extLst>
      <p:ext uri="{BB962C8B-B14F-4D97-AF65-F5344CB8AC3E}">
        <p14:creationId xmlns:p14="http://schemas.microsoft.com/office/powerpoint/2010/main" val="1978755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729"/>
            <a:ext cx="12192000" cy="6320118"/>
          </a:xfrm>
        </p:spPr>
        <p:txBody>
          <a:bodyPr>
            <a:normAutofit fontScale="90000"/>
          </a:bodyPr>
          <a:lstStyle/>
          <a:p>
            <a:r>
              <a:rPr lang="en-US" sz="6100" u="sng" dirty="0">
                <a:solidFill>
                  <a:srgbClr val="FF0000"/>
                </a:solidFill>
              </a:rPr>
              <a:t>Character motivations</a:t>
            </a:r>
            <a:r>
              <a:rPr lang="en-US" sz="6100" dirty="0">
                <a:solidFill>
                  <a:srgbClr val="FF0000"/>
                </a:solidFill>
              </a:rPr>
              <a:t> </a:t>
            </a:r>
            <a:r>
              <a:rPr lang="en-US" sz="6100" dirty="0"/>
              <a:t>explain </a:t>
            </a:r>
            <a:r>
              <a:rPr lang="en-US" sz="6100" dirty="0">
                <a:solidFill>
                  <a:srgbClr val="FF0000"/>
                </a:solidFill>
              </a:rPr>
              <a:t>why</a:t>
            </a:r>
            <a:r>
              <a:rPr lang="en-US" sz="6100" dirty="0"/>
              <a:t> they do what they do. It is </a:t>
            </a:r>
            <a:r>
              <a:rPr lang="en-US" sz="6100" dirty="0">
                <a:solidFill>
                  <a:srgbClr val="FF0000"/>
                </a:solidFill>
              </a:rPr>
              <a:t>why a character acts</a:t>
            </a:r>
            <a:r>
              <a:rPr lang="en-US" sz="6100" dirty="0"/>
              <a:t>, feels or thinks </a:t>
            </a:r>
            <a:r>
              <a:rPr lang="en-US" sz="6100" dirty="0">
                <a:solidFill>
                  <a:srgbClr val="FF0000"/>
                </a:solidFill>
              </a:rPr>
              <a:t>in a certain way</a:t>
            </a:r>
            <a:r>
              <a:rPr lang="en-US" sz="6100" dirty="0"/>
              <a:t>. </a:t>
            </a:r>
            <a:br>
              <a:rPr lang="en-US" sz="6100" dirty="0"/>
            </a:br>
            <a:r>
              <a:rPr lang="en-US" sz="6100" dirty="0"/>
              <a:t>What is a character </a:t>
            </a:r>
            <a:r>
              <a:rPr lang="en-US" sz="6100" dirty="0">
                <a:solidFill>
                  <a:srgbClr val="FF0000"/>
                </a:solidFill>
              </a:rPr>
              <a:t>motivator</a:t>
            </a:r>
            <a:r>
              <a:rPr lang="en-US" sz="6100" dirty="0"/>
              <a:t> for Joe-Boy? He wants to </a:t>
            </a:r>
            <a:r>
              <a:rPr lang="en-US" sz="6100" dirty="0">
                <a:solidFill>
                  <a:srgbClr val="FF0000"/>
                </a:solidFill>
              </a:rPr>
              <a:t>impress</a:t>
            </a:r>
            <a:r>
              <a:rPr lang="en-US" sz="6100" dirty="0"/>
              <a:t> </a:t>
            </a:r>
            <a:r>
              <a:rPr lang="en-US" sz="6100" dirty="0" err="1"/>
              <a:t>Starlene</a:t>
            </a:r>
            <a:r>
              <a:rPr lang="en-US" sz="6100" dirty="0"/>
              <a:t> so he </a:t>
            </a:r>
            <a:r>
              <a:rPr lang="en-US" sz="6100" dirty="0">
                <a:solidFill>
                  <a:srgbClr val="FF0000"/>
                </a:solidFill>
              </a:rPr>
              <a:t>jumps</a:t>
            </a:r>
            <a:r>
              <a:rPr lang="en-US" sz="6100" dirty="0"/>
              <a:t> off the cliff. This </a:t>
            </a:r>
            <a:r>
              <a:rPr lang="en-US" sz="6100" dirty="0">
                <a:solidFill>
                  <a:srgbClr val="FF0000"/>
                </a:solidFill>
              </a:rPr>
              <a:t>shows us </a:t>
            </a:r>
            <a:r>
              <a:rPr lang="en-US" sz="6100" dirty="0"/>
              <a:t>that he wants </a:t>
            </a:r>
            <a:r>
              <a:rPr lang="en-US" sz="6100" dirty="0" err="1"/>
              <a:t>Starlene</a:t>
            </a:r>
            <a:r>
              <a:rPr lang="en-US" sz="6100" dirty="0"/>
              <a:t> to like him. She is a </a:t>
            </a:r>
            <a:r>
              <a:rPr lang="en-US" sz="6100" dirty="0">
                <a:solidFill>
                  <a:srgbClr val="FF0000"/>
                </a:solidFill>
              </a:rPr>
              <a:t>motivation</a:t>
            </a:r>
            <a:r>
              <a:rPr lang="en-US" sz="6100" dirty="0"/>
              <a:t> for him to be </a:t>
            </a:r>
            <a:r>
              <a:rPr lang="en-US" sz="6100" dirty="0">
                <a:solidFill>
                  <a:srgbClr val="FF0000"/>
                </a:solidFill>
              </a:rPr>
              <a:t>brave</a:t>
            </a:r>
            <a:r>
              <a:rPr lang="en-US" sz="6100" dirty="0"/>
              <a:t>. </a:t>
            </a:r>
            <a:r>
              <a:rPr lang="en-US" dirty="0"/>
              <a:t/>
            </a:r>
            <a:br>
              <a:rPr lang="en-US" dirty="0"/>
            </a:br>
            <a:endParaRPr lang="en-US" dirty="0"/>
          </a:p>
        </p:txBody>
      </p:sp>
    </p:spTree>
    <p:extLst>
      <p:ext uri="{BB962C8B-B14F-4D97-AF65-F5344CB8AC3E}">
        <p14:creationId xmlns:p14="http://schemas.microsoft.com/office/powerpoint/2010/main" val="2367912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967882" cy="6116357"/>
          </a:xfrm>
        </p:spPr>
        <p:txBody>
          <a:bodyPr>
            <a:normAutofit/>
          </a:bodyPr>
          <a:lstStyle/>
          <a:p>
            <a:r>
              <a:rPr lang="en-US" sz="5400" dirty="0">
                <a:solidFill>
                  <a:srgbClr val="FF0000"/>
                </a:solidFill>
              </a:rPr>
              <a:t>Character traits </a:t>
            </a:r>
            <a:r>
              <a:rPr lang="en-US" sz="5400" dirty="0"/>
              <a:t>and character </a:t>
            </a:r>
            <a:r>
              <a:rPr lang="en-US" sz="5400" dirty="0">
                <a:solidFill>
                  <a:srgbClr val="FF0000"/>
                </a:solidFill>
              </a:rPr>
              <a:t>motivations</a:t>
            </a:r>
            <a:r>
              <a:rPr lang="en-US" sz="5400" dirty="0"/>
              <a:t> contribute (add) to a character’s </a:t>
            </a:r>
            <a:r>
              <a:rPr lang="en-US" sz="5400" dirty="0">
                <a:solidFill>
                  <a:srgbClr val="FF0000"/>
                </a:solidFill>
              </a:rPr>
              <a:t>development</a:t>
            </a:r>
            <a:r>
              <a:rPr lang="en-US" sz="5400" dirty="0"/>
              <a:t> in the story. </a:t>
            </a:r>
            <a:br>
              <a:rPr lang="en-US" sz="5400" dirty="0"/>
            </a:br>
            <a:r>
              <a:rPr lang="en-US" sz="5400" dirty="0"/>
              <a:t> </a:t>
            </a:r>
            <a:br>
              <a:rPr lang="en-US" sz="5400" dirty="0"/>
            </a:br>
            <a:r>
              <a:rPr lang="en-US" sz="5400" dirty="0"/>
              <a:t>Character </a:t>
            </a:r>
            <a:r>
              <a:rPr lang="en-US" sz="5400" dirty="0">
                <a:solidFill>
                  <a:srgbClr val="FF0000"/>
                </a:solidFill>
              </a:rPr>
              <a:t>development</a:t>
            </a:r>
            <a:r>
              <a:rPr lang="en-US" sz="5400" dirty="0"/>
              <a:t> is how a </a:t>
            </a:r>
            <a:r>
              <a:rPr lang="en-US" sz="5400" dirty="0">
                <a:solidFill>
                  <a:srgbClr val="FF0000"/>
                </a:solidFill>
              </a:rPr>
              <a:t>character changes</a:t>
            </a:r>
            <a:r>
              <a:rPr lang="en-US" sz="5400" dirty="0"/>
              <a:t> during the story or becomes more </a:t>
            </a:r>
            <a:r>
              <a:rPr lang="en-US" sz="5400" dirty="0">
                <a:solidFill>
                  <a:srgbClr val="FF0000"/>
                </a:solidFill>
              </a:rPr>
              <a:t>understood</a:t>
            </a:r>
            <a:r>
              <a:rPr lang="en-US" sz="5400" dirty="0"/>
              <a:t> by the readers. </a:t>
            </a:r>
            <a:r>
              <a:rPr lang="en-US" dirty="0"/>
              <a:t/>
            </a:r>
            <a:br>
              <a:rPr lang="en-US" dirty="0"/>
            </a:br>
            <a:endParaRPr lang="en-US" dirty="0"/>
          </a:p>
        </p:txBody>
      </p:sp>
    </p:spTree>
    <p:extLst>
      <p:ext uri="{BB962C8B-B14F-4D97-AF65-F5344CB8AC3E}">
        <p14:creationId xmlns:p14="http://schemas.microsoft.com/office/powerpoint/2010/main" val="2105279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6" y="0"/>
            <a:ext cx="11837894" cy="6858000"/>
          </a:xfrm>
        </p:spPr>
        <p:txBody>
          <a:bodyPr>
            <a:normAutofit fontScale="90000"/>
          </a:bodyPr>
          <a:lstStyle/>
          <a:p>
            <a:r>
              <a:rPr lang="en-US" sz="5500" dirty="0"/>
              <a:t>When </a:t>
            </a:r>
            <a:r>
              <a:rPr lang="en-US" sz="5500" dirty="0" err="1"/>
              <a:t>Starlene</a:t>
            </a:r>
            <a:r>
              <a:rPr lang="en-US" sz="5500" dirty="0"/>
              <a:t> </a:t>
            </a:r>
            <a:r>
              <a:rPr lang="en-US" sz="5500" dirty="0">
                <a:solidFill>
                  <a:srgbClr val="FF0000"/>
                </a:solidFill>
              </a:rPr>
              <a:t>laughs</a:t>
            </a:r>
            <a:r>
              <a:rPr lang="en-US" sz="5500" dirty="0"/>
              <a:t> about the jump, Vinny says she is </a:t>
            </a:r>
            <a:r>
              <a:rPr lang="en-US" sz="5500" dirty="0">
                <a:solidFill>
                  <a:srgbClr val="FF0000"/>
                </a:solidFill>
              </a:rPr>
              <a:t>“asking for it”. </a:t>
            </a:r>
            <a:r>
              <a:rPr lang="en-US" sz="5500" dirty="0"/>
              <a:t>What does he mean by this?</a:t>
            </a:r>
            <a:br>
              <a:rPr lang="en-US" sz="5500" dirty="0"/>
            </a:br>
            <a:r>
              <a:rPr lang="en-US" sz="5500" dirty="0"/>
              <a:t>He </a:t>
            </a:r>
            <a:r>
              <a:rPr lang="en-US" sz="5500" dirty="0">
                <a:solidFill>
                  <a:srgbClr val="FF0000"/>
                </a:solidFill>
              </a:rPr>
              <a:t>thinks</a:t>
            </a:r>
            <a:r>
              <a:rPr lang="en-US" sz="5500" dirty="0"/>
              <a:t> that they are not taking the boy’s death </a:t>
            </a:r>
            <a:r>
              <a:rPr lang="en-US" sz="5500" dirty="0">
                <a:solidFill>
                  <a:srgbClr val="FF0000"/>
                </a:solidFill>
              </a:rPr>
              <a:t>seriously</a:t>
            </a:r>
            <a:r>
              <a:rPr lang="en-US" sz="5500" dirty="0"/>
              <a:t>. Vinny is more </a:t>
            </a:r>
            <a:r>
              <a:rPr lang="en-US" sz="5500" dirty="0">
                <a:solidFill>
                  <a:srgbClr val="FF0000"/>
                </a:solidFill>
              </a:rPr>
              <a:t>sensitive</a:t>
            </a:r>
            <a:r>
              <a:rPr lang="en-US" sz="5500" dirty="0"/>
              <a:t> about the </a:t>
            </a:r>
            <a:r>
              <a:rPr lang="en-US" sz="5500" dirty="0">
                <a:solidFill>
                  <a:srgbClr val="FF0000"/>
                </a:solidFill>
              </a:rPr>
              <a:t>death</a:t>
            </a:r>
            <a:r>
              <a:rPr lang="en-US" sz="5500" dirty="0"/>
              <a:t>, he cares more. He thinks that they should see the </a:t>
            </a:r>
            <a:r>
              <a:rPr lang="en-US" sz="5500" dirty="0">
                <a:solidFill>
                  <a:srgbClr val="FF0000"/>
                </a:solidFill>
              </a:rPr>
              <a:t>death as a warning</a:t>
            </a:r>
            <a:r>
              <a:rPr lang="en-US" sz="5500" dirty="0"/>
              <a:t>, and not jump because it </a:t>
            </a:r>
            <a:r>
              <a:rPr lang="en-US" sz="5500" dirty="0">
                <a:solidFill>
                  <a:srgbClr val="FF0000"/>
                </a:solidFill>
              </a:rPr>
              <a:t>risks dying </a:t>
            </a:r>
            <a:r>
              <a:rPr lang="en-US" sz="5500" dirty="0"/>
              <a:t>in the same awful way. </a:t>
            </a:r>
            <a:r>
              <a:rPr lang="en-US" dirty="0"/>
              <a:t/>
            </a:r>
            <a:br>
              <a:rPr lang="en-US" dirty="0"/>
            </a:br>
            <a:endParaRPr lang="en-US" dirty="0"/>
          </a:p>
        </p:txBody>
      </p:sp>
    </p:spTree>
    <p:extLst>
      <p:ext uri="{BB962C8B-B14F-4D97-AF65-F5344CB8AC3E}">
        <p14:creationId xmlns:p14="http://schemas.microsoft.com/office/powerpoint/2010/main" val="4272920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15153"/>
            <a:ext cx="11725835" cy="6400800"/>
          </a:xfrm>
        </p:spPr>
        <p:txBody>
          <a:bodyPr>
            <a:normAutofit fontScale="90000"/>
          </a:bodyPr>
          <a:lstStyle/>
          <a:p>
            <a:r>
              <a:rPr lang="en-US" dirty="0"/>
              <a:t>“The dead boy had just come to the ravine to have fun, Vinny thought. Just a regular kid like himself…. Where was he? Inch by inch Vinny made it to the ledge. </a:t>
            </a:r>
            <a:r>
              <a:rPr lang="en-US" dirty="0" smtClean="0"/>
              <a:t>  </a:t>
            </a:r>
            <a:br>
              <a:rPr lang="en-US" dirty="0" smtClean="0"/>
            </a:br>
            <a:r>
              <a:rPr lang="en-US" dirty="0" smtClean="0"/>
              <a:t>He </a:t>
            </a:r>
            <a:r>
              <a:rPr lang="en-US" dirty="0"/>
              <a:t>stood, swaying slightly, the tips of his toes one small movement from the precipice…. </a:t>
            </a:r>
            <a:r>
              <a:rPr lang="en-US" dirty="0" smtClean="0"/>
              <a:t/>
            </a:r>
            <a:br>
              <a:rPr lang="en-US" dirty="0" smtClean="0"/>
            </a:br>
            <a:r>
              <a:rPr lang="en-US" dirty="0" smtClean="0"/>
              <a:t>Vinny </a:t>
            </a:r>
            <a:r>
              <a:rPr lang="en-US" dirty="0"/>
              <a:t>thought he heard a voice, small and distant. Yes. Something inside him, a tiny voice pleading, Don’t do it. Walk away. Just turn and go and walk back down. </a:t>
            </a:r>
            <a:r>
              <a:rPr lang="en-US" dirty="0" smtClean="0"/>
              <a:t/>
            </a:r>
            <a:br>
              <a:rPr lang="en-US" dirty="0" smtClean="0"/>
            </a:br>
            <a:r>
              <a:rPr lang="en-US" dirty="0" smtClean="0"/>
              <a:t>“ </a:t>
            </a:r>
            <a:r>
              <a:rPr lang="en-US" dirty="0"/>
              <a:t>. . . I can’t,” Vinny whispered…</a:t>
            </a:r>
            <a:br>
              <a:rPr lang="en-US" dirty="0"/>
            </a:br>
            <a:r>
              <a:rPr lang="en-US" dirty="0"/>
              <a:t>Something very strange happened. </a:t>
            </a:r>
            <a:r>
              <a:rPr lang="en-US" dirty="0" smtClean="0"/>
              <a:t/>
            </a:r>
            <a:br>
              <a:rPr lang="en-US" dirty="0" smtClean="0"/>
            </a:br>
            <a:r>
              <a:rPr lang="en-US" dirty="0" smtClean="0"/>
              <a:t>Vinny </a:t>
            </a:r>
            <a:r>
              <a:rPr lang="en-US" dirty="0"/>
              <a:t>felt at peace…. He would walk back down.”</a:t>
            </a:r>
            <a:br>
              <a:rPr lang="en-US" dirty="0"/>
            </a:br>
            <a:endParaRPr lang="en-US" dirty="0"/>
          </a:p>
        </p:txBody>
      </p:sp>
    </p:spTree>
    <p:extLst>
      <p:ext uri="{BB962C8B-B14F-4D97-AF65-F5344CB8AC3E}">
        <p14:creationId xmlns:p14="http://schemas.microsoft.com/office/powerpoint/2010/main" val="4204481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2047"/>
            <a:ext cx="12192000" cy="6400800"/>
          </a:xfrm>
        </p:spPr>
        <p:txBody>
          <a:bodyPr>
            <a:normAutofit/>
          </a:bodyPr>
          <a:lstStyle/>
          <a:p>
            <a:r>
              <a:rPr lang="en-US" sz="4800" dirty="0"/>
              <a:t>Author’s show character </a:t>
            </a:r>
            <a:r>
              <a:rPr lang="en-US" sz="4800" dirty="0">
                <a:solidFill>
                  <a:srgbClr val="FF0000"/>
                </a:solidFill>
              </a:rPr>
              <a:t>development</a:t>
            </a:r>
            <a:r>
              <a:rPr lang="en-US" sz="4800" dirty="0"/>
              <a:t> by writing the way a character </a:t>
            </a:r>
            <a:r>
              <a:rPr lang="en-US" sz="4800" dirty="0">
                <a:solidFill>
                  <a:srgbClr val="FF0000"/>
                </a:solidFill>
              </a:rPr>
              <a:t>thinks and feels</a:t>
            </a:r>
            <a:r>
              <a:rPr lang="en-US" sz="4800" dirty="0"/>
              <a:t>. What is the author showing when he describes Vinny’s </a:t>
            </a:r>
            <a:r>
              <a:rPr lang="en-US" sz="4800" dirty="0">
                <a:solidFill>
                  <a:srgbClr val="FF0000"/>
                </a:solidFill>
              </a:rPr>
              <a:t>conflict</a:t>
            </a:r>
            <a:r>
              <a:rPr lang="en-US" sz="4800" dirty="0"/>
              <a:t>?</a:t>
            </a:r>
            <a:br>
              <a:rPr lang="en-US" sz="4800" dirty="0"/>
            </a:br>
            <a:r>
              <a:rPr lang="en-US" dirty="0"/>
              <a:t/>
            </a:r>
            <a:br>
              <a:rPr lang="en-US" dirty="0"/>
            </a:br>
            <a:endParaRPr lang="en-US" dirty="0"/>
          </a:p>
        </p:txBody>
      </p:sp>
    </p:spTree>
    <p:extLst>
      <p:ext uri="{BB962C8B-B14F-4D97-AF65-F5344CB8AC3E}">
        <p14:creationId xmlns:p14="http://schemas.microsoft.com/office/powerpoint/2010/main" val="1105819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365125"/>
            <a:ext cx="10645462" cy="5481883"/>
          </a:xfrm>
        </p:spPr>
        <p:txBody>
          <a:bodyPr>
            <a:normAutofit/>
          </a:bodyPr>
          <a:lstStyle/>
          <a:p>
            <a:r>
              <a:rPr lang="en-US" dirty="0" smtClean="0"/>
              <a:t>What is the author showing when he describes Vinny’s </a:t>
            </a:r>
            <a:r>
              <a:rPr lang="en-US" dirty="0" smtClean="0">
                <a:solidFill>
                  <a:srgbClr val="FF0000"/>
                </a:solidFill>
              </a:rPr>
              <a:t>conflict</a:t>
            </a:r>
            <a:r>
              <a:rPr lang="en-US" dirty="0" smtClean="0"/>
              <a:t>?</a:t>
            </a:r>
            <a:br>
              <a:rPr lang="en-US" dirty="0" smtClean="0"/>
            </a:br>
            <a:r>
              <a:rPr lang="en-US" dirty="0" smtClean="0"/>
              <a:t>The author is showing that Vinny is making the connection that he is just like </a:t>
            </a:r>
            <a:r>
              <a:rPr lang="en-US" dirty="0" err="1" smtClean="0"/>
              <a:t>Butchie</a:t>
            </a:r>
            <a:r>
              <a:rPr lang="en-US" dirty="0" smtClean="0"/>
              <a:t>, that it could happen to him too. He makes a decision and is at peace.</a:t>
            </a:r>
            <a:endParaRPr lang="en-US" dirty="0"/>
          </a:p>
        </p:txBody>
      </p:sp>
    </p:spTree>
    <p:extLst>
      <p:ext uri="{BB962C8B-B14F-4D97-AF65-F5344CB8AC3E}">
        <p14:creationId xmlns:p14="http://schemas.microsoft.com/office/powerpoint/2010/main" val="2837631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29682" cy="6170146"/>
          </a:xfrm>
        </p:spPr>
        <p:txBody>
          <a:bodyPr>
            <a:normAutofit/>
          </a:bodyPr>
          <a:lstStyle/>
          <a:p>
            <a:r>
              <a:rPr lang="en-US" b="1" dirty="0"/>
              <a:t>SETTING</a:t>
            </a:r>
            <a:r>
              <a:rPr lang="en-US" dirty="0"/>
              <a:t/>
            </a:r>
            <a:br>
              <a:rPr lang="en-US" dirty="0"/>
            </a:br>
            <a:r>
              <a:rPr lang="en-US" dirty="0"/>
              <a:t>The </a:t>
            </a:r>
            <a:r>
              <a:rPr lang="en-US" dirty="0">
                <a:solidFill>
                  <a:srgbClr val="FF0000"/>
                </a:solidFill>
              </a:rPr>
              <a:t>setting</a:t>
            </a:r>
            <a:r>
              <a:rPr lang="en-US" dirty="0"/>
              <a:t> of a story is a </a:t>
            </a:r>
            <a:r>
              <a:rPr lang="en-US" dirty="0">
                <a:solidFill>
                  <a:srgbClr val="FF0000"/>
                </a:solidFill>
              </a:rPr>
              <a:t>factor</a:t>
            </a:r>
            <a:r>
              <a:rPr lang="en-US" dirty="0"/>
              <a:t> that affects a character’s </a:t>
            </a:r>
            <a:r>
              <a:rPr lang="en-US" dirty="0">
                <a:solidFill>
                  <a:srgbClr val="FF0000"/>
                </a:solidFill>
              </a:rPr>
              <a:t>development</a:t>
            </a:r>
            <a:r>
              <a:rPr lang="en-US" dirty="0"/>
              <a:t>. </a:t>
            </a:r>
            <a:br>
              <a:rPr lang="en-US" dirty="0"/>
            </a:br>
            <a:r>
              <a:rPr lang="en-US" dirty="0"/>
              <a:t> </a:t>
            </a:r>
            <a:br>
              <a:rPr lang="en-US" dirty="0"/>
            </a:br>
            <a:r>
              <a:rPr lang="en-US" dirty="0"/>
              <a:t>The setting can </a:t>
            </a:r>
            <a:r>
              <a:rPr lang="en-US" dirty="0">
                <a:solidFill>
                  <a:srgbClr val="FF0000"/>
                </a:solidFill>
              </a:rPr>
              <a:t>affect</a:t>
            </a:r>
            <a:r>
              <a:rPr lang="en-US" dirty="0"/>
              <a:t> characters by </a:t>
            </a:r>
            <a:r>
              <a:rPr lang="en-US" dirty="0">
                <a:solidFill>
                  <a:srgbClr val="FF0000"/>
                </a:solidFill>
              </a:rPr>
              <a:t>influencing their values</a:t>
            </a:r>
            <a:r>
              <a:rPr lang="en-US" dirty="0"/>
              <a:t>, beliefs, and emotions by affecting the way they </a:t>
            </a:r>
            <a:r>
              <a:rPr lang="en-US" dirty="0">
                <a:solidFill>
                  <a:srgbClr val="FF0000"/>
                </a:solidFill>
              </a:rPr>
              <a:t>interact</a:t>
            </a:r>
            <a:r>
              <a:rPr lang="en-US" dirty="0"/>
              <a:t> with other characters. </a:t>
            </a:r>
            <a:br>
              <a:rPr lang="en-US" dirty="0"/>
            </a:br>
            <a:r>
              <a:rPr lang="en-US" dirty="0"/>
              <a:t> </a:t>
            </a:r>
            <a:br>
              <a:rPr lang="en-US" dirty="0"/>
            </a:br>
            <a:r>
              <a:rPr lang="en-US" dirty="0"/>
              <a:t>What </a:t>
            </a:r>
            <a:r>
              <a:rPr lang="en-US" dirty="0">
                <a:solidFill>
                  <a:srgbClr val="FF0000"/>
                </a:solidFill>
              </a:rPr>
              <a:t>impact</a:t>
            </a:r>
            <a:r>
              <a:rPr lang="en-US" dirty="0"/>
              <a:t> does the </a:t>
            </a:r>
            <a:r>
              <a:rPr lang="en-US" dirty="0">
                <a:solidFill>
                  <a:srgbClr val="FF0000"/>
                </a:solidFill>
              </a:rPr>
              <a:t>setting</a:t>
            </a:r>
            <a:r>
              <a:rPr lang="en-US" dirty="0"/>
              <a:t> have on Vinny?</a:t>
            </a:r>
            <a:br>
              <a:rPr lang="en-US" dirty="0"/>
            </a:br>
            <a:endParaRPr lang="en-US" dirty="0"/>
          </a:p>
        </p:txBody>
      </p:sp>
    </p:spTree>
    <p:extLst>
      <p:ext uri="{BB962C8B-B14F-4D97-AF65-F5344CB8AC3E}">
        <p14:creationId xmlns:p14="http://schemas.microsoft.com/office/powerpoint/2010/main" val="3852346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6492875"/>
          </a:xfrm>
        </p:spPr>
        <p:txBody>
          <a:bodyPr>
            <a:normAutofit fontScale="90000"/>
          </a:bodyPr>
          <a:lstStyle/>
          <a:p>
            <a:r>
              <a:rPr lang="en-US" b="1" dirty="0"/>
              <a:t>CONFLICT</a:t>
            </a:r>
            <a:r>
              <a:rPr lang="en-US" dirty="0"/>
              <a:t/>
            </a:r>
            <a:br>
              <a:rPr lang="en-US" dirty="0"/>
            </a:br>
            <a:r>
              <a:rPr lang="en-US" dirty="0"/>
              <a:t>A good story </a:t>
            </a:r>
            <a:r>
              <a:rPr lang="en-US" dirty="0">
                <a:solidFill>
                  <a:srgbClr val="FF0000"/>
                </a:solidFill>
              </a:rPr>
              <a:t>plot</a:t>
            </a:r>
            <a:r>
              <a:rPr lang="en-US" dirty="0"/>
              <a:t> centers around </a:t>
            </a:r>
            <a:r>
              <a:rPr lang="en-US" dirty="0">
                <a:solidFill>
                  <a:srgbClr val="FF0000"/>
                </a:solidFill>
              </a:rPr>
              <a:t>conflict</a:t>
            </a:r>
            <a:r>
              <a:rPr lang="en-US" dirty="0"/>
              <a:t>. Conflict is a </a:t>
            </a:r>
            <a:r>
              <a:rPr lang="en-US" dirty="0">
                <a:solidFill>
                  <a:srgbClr val="FF0000"/>
                </a:solidFill>
              </a:rPr>
              <a:t>struggle</a:t>
            </a:r>
            <a:r>
              <a:rPr lang="en-US" dirty="0"/>
              <a:t> or problem between </a:t>
            </a:r>
            <a:r>
              <a:rPr lang="en-US" dirty="0">
                <a:solidFill>
                  <a:srgbClr val="FF0000"/>
                </a:solidFill>
              </a:rPr>
              <a:t>two opposing forces</a:t>
            </a:r>
            <a:r>
              <a:rPr lang="en-US" dirty="0"/>
              <a:t>. The conflict triggers the </a:t>
            </a:r>
            <a:r>
              <a:rPr lang="en-US" dirty="0">
                <a:solidFill>
                  <a:srgbClr val="FF0000"/>
                </a:solidFill>
              </a:rPr>
              <a:t>action and events </a:t>
            </a:r>
            <a:r>
              <a:rPr lang="en-US" dirty="0"/>
              <a:t>of the story. </a:t>
            </a:r>
            <a:br>
              <a:rPr lang="en-US" dirty="0"/>
            </a:br>
            <a:r>
              <a:rPr lang="en-US" dirty="0"/>
              <a:t> </a:t>
            </a:r>
            <a:br>
              <a:rPr lang="en-US" dirty="0"/>
            </a:br>
            <a:r>
              <a:rPr lang="en-US" u="sng" dirty="0">
                <a:solidFill>
                  <a:srgbClr val="FF0000"/>
                </a:solidFill>
              </a:rPr>
              <a:t>External conflict</a:t>
            </a:r>
            <a:r>
              <a:rPr lang="en-US" u="sng" dirty="0"/>
              <a:t>:</a:t>
            </a:r>
            <a:r>
              <a:rPr lang="en-US" dirty="0"/>
              <a:t> involves a character who </a:t>
            </a:r>
            <a:r>
              <a:rPr lang="en-US" dirty="0">
                <a:solidFill>
                  <a:srgbClr val="FF0000"/>
                </a:solidFill>
              </a:rPr>
              <a:t>struggles</a:t>
            </a:r>
            <a:r>
              <a:rPr lang="en-US" dirty="0"/>
              <a:t> against an </a:t>
            </a:r>
            <a:r>
              <a:rPr lang="en-US" dirty="0">
                <a:solidFill>
                  <a:srgbClr val="FF0000"/>
                </a:solidFill>
              </a:rPr>
              <a:t>outside force</a:t>
            </a:r>
            <a:r>
              <a:rPr lang="en-US" dirty="0"/>
              <a:t>, such as </a:t>
            </a:r>
            <a:r>
              <a:rPr lang="en-US" dirty="0">
                <a:solidFill>
                  <a:srgbClr val="FF0000"/>
                </a:solidFill>
              </a:rPr>
              <a:t>nature</a:t>
            </a:r>
            <a:r>
              <a:rPr lang="en-US" dirty="0"/>
              <a:t>, a physical </a:t>
            </a:r>
            <a:r>
              <a:rPr lang="en-US" dirty="0">
                <a:solidFill>
                  <a:srgbClr val="FF0000"/>
                </a:solidFill>
              </a:rPr>
              <a:t>obstacle</a:t>
            </a:r>
            <a:r>
              <a:rPr lang="en-US" dirty="0"/>
              <a:t> or another character. </a:t>
            </a:r>
            <a:br>
              <a:rPr lang="en-US" dirty="0"/>
            </a:br>
            <a:r>
              <a:rPr lang="en-US" u="sng" dirty="0">
                <a:solidFill>
                  <a:srgbClr val="FF0000"/>
                </a:solidFill>
              </a:rPr>
              <a:t>Internal</a:t>
            </a:r>
            <a:r>
              <a:rPr lang="en-US" u="sng" dirty="0"/>
              <a:t> conflict</a:t>
            </a:r>
            <a:r>
              <a:rPr lang="en-US" dirty="0"/>
              <a:t> is a struggle that happens </a:t>
            </a:r>
            <a:r>
              <a:rPr lang="en-US" dirty="0">
                <a:solidFill>
                  <a:srgbClr val="FF0000"/>
                </a:solidFill>
              </a:rPr>
              <a:t>within</a:t>
            </a:r>
            <a:r>
              <a:rPr lang="en-US" dirty="0"/>
              <a:t> the character, such as dealing with </a:t>
            </a:r>
            <a:r>
              <a:rPr lang="en-US" dirty="0">
                <a:solidFill>
                  <a:srgbClr val="FF0000"/>
                </a:solidFill>
              </a:rPr>
              <a:t>fear</a:t>
            </a:r>
            <a:r>
              <a:rPr lang="en-US" dirty="0"/>
              <a:t> or sadness. </a:t>
            </a:r>
            <a:br>
              <a:rPr lang="en-US" dirty="0"/>
            </a:br>
            <a:r>
              <a:rPr lang="en-US" dirty="0"/>
              <a:t> </a:t>
            </a:r>
            <a:br>
              <a:rPr lang="en-US" dirty="0"/>
            </a:br>
            <a:r>
              <a:rPr lang="en-US" dirty="0"/>
              <a:t>Stories can have </a:t>
            </a:r>
            <a:r>
              <a:rPr lang="en-US" dirty="0">
                <a:solidFill>
                  <a:srgbClr val="FF0000"/>
                </a:solidFill>
              </a:rPr>
              <a:t>both</a:t>
            </a:r>
            <a:r>
              <a:rPr lang="en-US" dirty="0"/>
              <a:t> internal and </a:t>
            </a:r>
            <a:r>
              <a:rPr lang="en-US" dirty="0">
                <a:solidFill>
                  <a:srgbClr val="FF0000"/>
                </a:solidFill>
              </a:rPr>
              <a:t>external</a:t>
            </a:r>
            <a:r>
              <a:rPr lang="en-US" dirty="0"/>
              <a:t> conflicts. </a:t>
            </a:r>
            <a:br>
              <a:rPr lang="en-US" dirty="0"/>
            </a:br>
            <a:endParaRPr lang="en-US" dirty="0"/>
          </a:p>
        </p:txBody>
      </p:sp>
    </p:spTree>
    <p:extLst>
      <p:ext uri="{BB962C8B-B14F-4D97-AF65-F5344CB8AC3E}">
        <p14:creationId xmlns:p14="http://schemas.microsoft.com/office/powerpoint/2010/main" val="82606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9725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6970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894" y="319553"/>
            <a:ext cx="11452412" cy="6215717"/>
          </a:xfrm>
        </p:spPr>
        <p:txBody>
          <a:bodyPr>
            <a:normAutofit lnSpcReduction="10000"/>
          </a:bodyPr>
          <a:lstStyle/>
          <a:p>
            <a:r>
              <a:rPr lang="en-US" sz="5400" b="1" dirty="0"/>
              <a:t>INFERENCES</a:t>
            </a:r>
            <a:endParaRPr lang="en-US" sz="5400" dirty="0"/>
          </a:p>
          <a:p>
            <a:r>
              <a:rPr lang="en-US" sz="5400" dirty="0">
                <a:solidFill>
                  <a:srgbClr val="FF0000"/>
                </a:solidFill>
              </a:rPr>
              <a:t>Readers</a:t>
            </a:r>
            <a:r>
              <a:rPr lang="en-US" sz="5400" dirty="0"/>
              <a:t> often need to </a:t>
            </a:r>
            <a:r>
              <a:rPr lang="en-US" sz="5400" dirty="0">
                <a:solidFill>
                  <a:srgbClr val="FF0000"/>
                </a:solidFill>
              </a:rPr>
              <a:t>figure out </a:t>
            </a:r>
            <a:r>
              <a:rPr lang="en-US" sz="5400" dirty="0"/>
              <a:t>something that an </a:t>
            </a:r>
            <a:r>
              <a:rPr lang="en-US" sz="5400" dirty="0">
                <a:solidFill>
                  <a:srgbClr val="FF0000"/>
                </a:solidFill>
              </a:rPr>
              <a:t>author</a:t>
            </a:r>
            <a:r>
              <a:rPr lang="en-US" sz="5400" dirty="0"/>
              <a:t> has </a:t>
            </a:r>
            <a:r>
              <a:rPr lang="en-US" sz="5400" dirty="0">
                <a:solidFill>
                  <a:srgbClr val="FF0000"/>
                </a:solidFill>
              </a:rPr>
              <a:t>not explained</a:t>
            </a:r>
            <a:r>
              <a:rPr lang="en-US" sz="5400" dirty="0"/>
              <a:t>. When this happens, you make an </a:t>
            </a:r>
            <a:r>
              <a:rPr lang="en-US" sz="5400" dirty="0">
                <a:solidFill>
                  <a:srgbClr val="FF0000"/>
                </a:solidFill>
              </a:rPr>
              <a:t>inference</a:t>
            </a:r>
            <a:r>
              <a:rPr lang="en-US" sz="5400" dirty="0"/>
              <a:t>. An inference is a </a:t>
            </a:r>
            <a:r>
              <a:rPr lang="en-US" sz="5400" dirty="0">
                <a:solidFill>
                  <a:srgbClr val="FF0000"/>
                </a:solidFill>
              </a:rPr>
              <a:t>logical guess </a:t>
            </a:r>
            <a:r>
              <a:rPr lang="en-US" sz="5400" dirty="0"/>
              <a:t>based on </a:t>
            </a:r>
            <a:r>
              <a:rPr lang="en-US" sz="5400" dirty="0">
                <a:solidFill>
                  <a:srgbClr val="FF0000"/>
                </a:solidFill>
              </a:rPr>
              <a:t>facts</a:t>
            </a:r>
            <a:r>
              <a:rPr lang="en-US" sz="5400" dirty="0"/>
              <a:t> and the </a:t>
            </a:r>
            <a:r>
              <a:rPr lang="en-US" sz="5400" dirty="0">
                <a:solidFill>
                  <a:srgbClr val="FF0000"/>
                </a:solidFill>
              </a:rPr>
              <a:t>knowledge</a:t>
            </a:r>
            <a:r>
              <a:rPr lang="en-US" sz="5400" dirty="0">
                <a:solidFill>
                  <a:srgbClr val="FF0000"/>
                </a:solidFill>
              </a:rPr>
              <a:t> </a:t>
            </a:r>
            <a:r>
              <a:rPr lang="en-US" sz="5400" dirty="0"/>
              <a:t>you already have. Making </a:t>
            </a:r>
            <a:r>
              <a:rPr lang="en-US" sz="5400" dirty="0">
                <a:solidFill>
                  <a:srgbClr val="FF0000"/>
                </a:solidFill>
              </a:rPr>
              <a:t>inferences</a:t>
            </a:r>
            <a:r>
              <a:rPr lang="en-US" sz="5400" dirty="0"/>
              <a:t> helps you </a:t>
            </a:r>
            <a:r>
              <a:rPr lang="en-US" sz="5400" dirty="0">
                <a:solidFill>
                  <a:srgbClr val="FF0000"/>
                </a:solidFill>
              </a:rPr>
              <a:t>understand a story</a:t>
            </a:r>
            <a:r>
              <a:rPr lang="en-US" sz="5400" dirty="0"/>
              <a:t> clearly. </a:t>
            </a:r>
          </a:p>
          <a:p>
            <a:pPr marL="0" indent="0">
              <a:buNone/>
            </a:pPr>
            <a:endParaRPr lang="en-US" dirty="0"/>
          </a:p>
        </p:txBody>
      </p:sp>
    </p:spTree>
    <p:extLst>
      <p:ext uri="{BB962C8B-B14F-4D97-AF65-F5344CB8AC3E}">
        <p14:creationId xmlns:p14="http://schemas.microsoft.com/office/powerpoint/2010/main" val="1173389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0718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4241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40988" cy="6858000"/>
          </a:xfrm>
        </p:spPr>
        <p:txBody>
          <a:bodyPr>
            <a:normAutofit/>
          </a:bodyPr>
          <a:lstStyle/>
          <a:p>
            <a:r>
              <a:rPr lang="en-US" sz="4900" dirty="0"/>
              <a:t>Sometimes the </a:t>
            </a:r>
            <a:r>
              <a:rPr lang="en-US" sz="4900" dirty="0">
                <a:solidFill>
                  <a:srgbClr val="FF0000"/>
                </a:solidFill>
              </a:rPr>
              <a:t>author</a:t>
            </a:r>
            <a:r>
              <a:rPr lang="en-US" sz="4900" dirty="0"/>
              <a:t> leaves these details out </a:t>
            </a:r>
            <a:r>
              <a:rPr lang="en-US" sz="4900" dirty="0">
                <a:solidFill>
                  <a:srgbClr val="FF0000"/>
                </a:solidFill>
              </a:rPr>
              <a:t>on purpose</a:t>
            </a:r>
            <a:r>
              <a:rPr lang="en-US" sz="4900" dirty="0"/>
              <a:t> because he wants you to </a:t>
            </a:r>
            <a:r>
              <a:rPr lang="en-US" sz="4900" dirty="0">
                <a:solidFill>
                  <a:srgbClr val="FF0000"/>
                </a:solidFill>
              </a:rPr>
              <a:t>figure it out on your own</a:t>
            </a:r>
            <a:r>
              <a:rPr lang="en-US" sz="4900" dirty="0"/>
              <a:t>. </a:t>
            </a:r>
          </a:p>
          <a:p>
            <a:r>
              <a:rPr lang="en-US" sz="4900" dirty="0"/>
              <a:t>For example, Vinny says he wants to hug </a:t>
            </a:r>
            <a:r>
              <a:rPr lang="en-US" sz="4900" dirty="0" err="1"/>
              <a:t>Starlene</a:t>
            </a:r>
            <a:r>
              <a:rPr lang="en-US" sz="4900" dirty="0"/>
              <a:t> when she is up there and about to jump. </a:t>
            </a:r>
          </a:p>
          <a:p>
            <a:r>
              <a:rPr lang="en-US" sz="4900" dirty="0"/>
              <a:t>Make an inference – </a:t>
            </a:r>
            <a:r>
              <a:rPr lang="en-US" sz="4900" dirty="0">
                <a:solidFill>
                  <a:srgbClr val="FF0000"/>
                </a:solidFill>
              </a:rPr>
              <a:t>why does he want to hug her?</a:t>
            </a:r>
          </a:p>
          <a:p>
            <a:pPr marL="0" indent="0">
              <a:buNone/>
            </a:pPr>
            <a:r>
              <a:rPr lang="en-US" sz="4900" dirty="0"/>
              <a:t> </a:t>
            </a:r>
          </a:p>
          <a:p>
            <a:endParaRPr lang="en-US" dirty="0"/>
          </a:p>
        </p:txBody>
      </p:sp>
    </p:spTree>
    <p:extLst>
      <p:ext uri="{BB962C8B-B14F-4D97-AF65-F5344CB8AC3E}">
        <p14:creationId xmlns:p14="http://schemas.microsoft.com/office/powerpoint/2010/main" val="14883969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365125"/>
            <a:ext cx="11237890" cy="1325563"/>
          </a:xfrm>
        </p:spPr>
        <p:txBody>
          <a:bodyPr>
            <a:normAutofit fontScale="90000"/>
          </a:bodyPr>
          <a:lstStyle/>
          <a:p>
            <a:r>
              <a:rPr lang="en-US" sz="6700" dirty="0" smtClean="0"/>
              <a:t>Make an inference – </a:t>
            </a:r>
            <a:r>
              <a:rPr lang="en-US" sz="6700" dirty="0" smtClean="0">
                <a:solidFill>
                  <a:srgbClr val="FF0000"/>
                </a:solidFill>
              </a:rPr>
              <a:t>why does he want to hug her?</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en-US" sz="5400" dirty="0" smtClean="0"/>
              <a:t>Because she is in a dangerous situation and he cares about his friend. He is afraid that she could die like </a:t>
            </a:r>
            <a:r>
              <a:rPr lang="en-US" sz="5400" dirty="0" err="1" smtClean="0"/>
              <a:t>Butchie</a:t>
            </a:r>
            <a:r>
              <a:rPr lang="en-US" sz="5400" dirty="0" smtClean="0"/>
              <a:t> did, and wants to be able to hug her. </a:t>
            </a:r>
          </a:p>
          <a:p>
            <a:endParaRPr lang="en-US" dirty="0"/>
          </a:p>
        </p:txBody>
      </p:sp>
    </p:spTree>
    <p:extLst>
      <p:ext uri="{BB962C8B-B14F-4D97-AF65-F5344CB8AC3E}">
        <p14:creationId xmlns:p14="http://schemas.microsoft.com/office/powerpoint/2010/main" val="267705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4800" dirty="0"/>
              <a:t>Make inferences about a character’s </a:t>
            </a:r>
            <a:r>
              <a:rPr lang="en-US" sz="4800" dirty="0">
                <a:solidFill>
                  <a:srgbClr val="FF0000"/>
                </a:solidFill>
              </a:rPr>
              <a:t>traits</a:t>
            </a:r>
            <a:r>
              <a:rPr lang="en-US" sz="4800" dirty="0"/>
              <a:t> by combining </a:t>
            </a:r>
            <a:r>
              <a:rPr lang="en-US" sz="4800" dirty="0">
                <a:solidFill>
                  <a:srgbClr val="FF0000"/>
                </a:solidFill>
              </a:rPr>
              <a:t>details</a:t>
            </a:r>
            <a:r>
              <a:rPr lang="en-US" sz="4800" dirty="0"/>
              <a:t> from the </a:t>
            </a:r>
            <a:r>
              <a:rPr lang="en-US" sz="4800" dirty="0">
                <a:solidFill>
                  <a:srgbClr val="FF0000"/>
                </a:solidFill>
              </a:rPr>
              <a:t>story</a:t>
            </a:r>
            <a:r>
              <a:rPr lang="en-US" sz="4800" dirty="0"/>
              <a:t> with your own </a:t>
            </a:r>
            <a:r>
              <a:rPr lang="en-US" sz="4800" dirty="0">
                <a:solidFill>
                  <a:srgbClr val="FF0000"/>
                </a:solidFill>
              </a:rPr>
              <a:t>experiences</a:t>
            </a:r>
            <a:r>
              <a:rPr lang="en-US" sz="4800" dirty="0"/>
              <a:t> and </a:t>
            </a:r>
            <a:r>
              <a:rPr lang="en-US" sz="4800" dirty="0">
                <a:solidFill>
                  <a:srgbClr val="FF0000"/>
                </a:solidFill>
              </a:rPr>
              <a:t>knowledge</a:t>
            </a:r>
          </a:p>
          <a:p>
            <a:r>
              <a:rPr lang="en-US" sz="4800" dirty="0"/>
              <a:t>Example: We can see by </a:t>
            </a:r>
            <a:r>
              <a:rPr lang="en-US" sz="4800" dirty="0" err="1"/>
              <a:t>Starlene’s</a:t>
            </a:r>
            <a:r>
              <a:rPr lang="en-US" sz="4800" dirty="0"/>
              <a:t> actions that she is </a:t>
            </a:r>
            <a:r>
              <a:rPr lang="en-US" sz="4800" dirty="0">
                <a:solidFill>
                  <a:srgbClr val="FF0000"/>
                </a:solidFill>
              </a:rPr>
              <a:t>not afraid</a:t>
            </a:r>
            <a:r>
              <a:rPr lang="en-US" sz="4800" dirty="0"/>
              <a:t>. You might also </a:t>
            </a:r>
            <a:r>
              <a:rPr lang="en-US" sz="4800" dirty="0">
                <a:solidFill>
                  <a:srgbClr val="FF0000"/>
                </a:solidFill>
              </a:rPr>
              <a:t>have a friend </a:t>
            </a:r>
            <a:r>
              <a:rPr lang="en-US" sz="4800" dirty="0"/>
              <a:t>that is not afraid to </a:t>
            </a:r>
            <a:r>
              <a:rPr lang="en-US" sz="4800" dirty="0">
                <a:solidFill>
                  <a:srgbClr val="FF0000"/>
                </a:solidFill>
              </a:rPr>
              <a:t>take risks </a:t>
            </a:r>
            <a:r>
              <a:rPr lang="en-US" sz="4800" dirty="0"/>
              <a:t>and lead the way. By making that </a:t>
            </a:r>
            <a:r>
              <a:rPr lang="en-US" sz="4800" dirty="0">
                <a:solidFill>
                  <a:srgbClr val="FF0000"/>
                </a:solidFill>
              </a:rPr>
              <a:t>inference</a:t>
            </a:r>
            <a:r>
              <a:rPr lang="en-US" sz="4800" dirty="0"/>
              <a:t> and </a:t>
            </a:r>
            <a:r>
              <a:rPr lang="en-US" sz="4800" dirty="0">
                <a:solidFill>
                  <a:srgbClr val="FF0000"/>
                </a:solidFill>
              </a:rPr>
              <a:t>using your own experiences</a:t>
            </a:r>
            <a:r>
              <a:rPr lang="en-US" sz="4800" dirty="0"/>
              <a:t>, you can </a:t>
            </a:r>
            <a:r>
              <a:rPr lang="en-US" sz="4800" dirty="0">
                <a:solidFill>
                  <a:srgbClr val="FF0000"/>
                </a:solidFill>
              </a:rPr>
              <a:t>identify her personality </a:t>
            </a:r>
            <a:r>
              <a:rPr lang="en-US" sz="4800" dirty="0"/>
              <a:t>as outgoing, fearless and adventurous. </a:t>
            </a:r>
          </a:p>
          <a:p>
            <a:endParaRPr lang="en-US" dirty="0"/>
          </a:p>
        </p:txBody>
      </p:sp>
    </p:spTree>
    <p:extLst>
      <p:ext uri="{BB962C8B-B14F-4D97-AF65-F5344CB8AC3E}">
        <p14:creationId xmlns:p14="http://schemas.microsoft.com/office/powerpoint/2010/main" val="1265291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4000" dirty="0"/>
              <a:t>Make an </a:t>
            </a:r>
            <a:r>
              <a:rPr lang="en-US" sz="4000" dirty="0">
                <a:solidFill>
                  <a:srgbClr val="FF0000"/>
                </a:solidFill>
              </a:rPr>
              <a:t>inference</a:t>
            </a:r>
            <a:r>
              <a:rPr lang="en-US" sz="4000" dirty="0"/>
              <a:t>:</a:t>
            </a:r>
          </a:p>
          <a:p>
            <a:r>
              <a:rPr lang="en-US" sz="4000" dirty="0"/>
              <a:t>“The next few steps were the hardest he’d ever taken in his life. He tried not to look down, but he couldn’t help it. His gaze was drawn there. He struggled to push back an urge to fly, just jump off and fly. He could almost see himself spiraling down like a glider, or a bird, or a leaf.”</a:t>
            </a:r>
          </a:p>
          <a:p>
            <a:r>
              <a:rPr lang="en-US" sz="4000" dirty="0"/>
              <a:t>Vinny says he has the </a:t>
            </a:r>
            <a:r>
              <a:rPr lang="en-US" sz="4000" dirty="0">
                <a:solidFill>
                  <a:srgbClr val="FF0000"/>
                </a:solidFill>
              </a:rPr>
              <a:t>urge to fly </a:t>
            </a:r>
            <a:r>
              <a:rPr lang="en-US" sz="4000" dirty="0"/>
              <a:t>as he looks down into the ravine. </a:t>
            </a:r>
            <a:r>
              <a:rPr lang="en-US" sz="4000" dirty="0">
                <a:solidFill>
                  <a:srgbClr val="FF0000"/>
                </a:solidFill>
              </a:rPr>
              <a:t>Why does he feel this way?</a:t>
            </a:r>
          </a:p>
          <a:p>
            <a:r>
              <a:rPr lang="en-US" sz="4000" dirty="0"/>
              <a:t>He wants to be able to stop worrying and not be afraid. If he were able to fly, he could safely leave it all behind without fear. </a:t>
            </a:r>
          </a:p>
          <a:p>
            <a:endParaRPr lang="en-US" dirty="0"/>
          </a:p>
        </p:txBody>
      </p:sp>
    </p:spTree>
    <p:extLst>
      <p:ext uri="{BB962C8B-B14F-4D97-AF65-F5344CB8AC3E}">
        <p14:creationId xmlns:p14="http://schemas.microsoft.com/office/powerpoint/2010/main" val="2734448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smtClean="0">
                <a:solidFill>
                  <a:srgbClr val="FF0000"/>
                </a:solidFill>
              </a:rPr>
              <a:t>Why does he feel this way?</a:t>
            </a:r>
          </a:p>
          <a:p>
            <a:r>
              <a:rPr lang="en-US" sz="5400" dirty="0" smtClean="0"/>
              <a:t>He wants to be able to stop worrying and not be afraid. If he were able to fly, he could safely leave it all behind without fear. </a:t>
            </a:r>
          </a:p>
          <a:p>
            <a:endParaRPr lang="en-US" dirty="0"/>
          </a:p>
        </p:txBody>
      </p:sp>
    </p:spTree>
    <p:extLst>
      <p:ext uri="{BB962C8B-B14F-4D97-AF65-F5344CB8AC3E}">
        <p14:creationId xmlns:p14="http://schemas.microsoft.com/office/powerpoint/2010/main" val="368525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066"/>
            <a:ext cx="12192000" cy="6223934"/>
          </a:xfrm>
        </p:spPr>
        <p:txBody>
          <a:bodyPr>
            <a:normAutofit fontScale="90000"/>
          </a:bodyPr>
          <a:lstStyle/>
          <a:p>
            <a:r>
              <a:rPr lang="en-US" sz="4900" b="1" dirty="0"/>
              <a:t>CHARACTERS</a:t>
            </a:r>
            <a:r>
              <a:rPr lang="en-US" sz="4900" dirty="0"/>
              <a:t/>
            </a:r>
            <a:br>
              <a:rPr lang="en-US" sz="4900" dirty="0"/>
            </a:br>
            <a:r>
              <a:rPr lang="en-US" sz="4900" dirty="0"/>
              <a:t>Author’s </a:t>
            </a:r>
            <a:r>
              <a:rPr lang="en-US" sz="4900" dirty="0">
                <a:solidFill>
                  <a:srgbClr val="FF0000"/>
                </a:solidFill>
              </a:rPr>
              <a:t>reveal (show) </a:t>
            </a:r>
            <a:r>
              <a:rPr lang="en-US" sz="4900" dirty="0"/>
              <a:t>character </a:t>
            </a:r>
            <a:r>
              <a:rPr lang="en-US" sz="4900" dirty="0">
                <a:solidFill>
                  <a:srgbClr val="FF0000"/>
                </a:solidFill>
              </a:rPr>
              <a:t>traits</a:t>
            </a:r>
            <a:r>
              <a:rPr lang="en-US" sz="4900" dirty="0"/>
              <a:t> through the way a </a:t>
            </a:r>
            <a:r>
              <a:rPr lang="en-US" sz="4900" dirty="0">
                <a:solidFill>
                  <a:srgbClr val="FF0000"/>
                </a:solidFill>
              </a:rPr>
              <a:t>character</a:t>
            </a:r>
            <a:r>
              <a:rPr lang="en-US" sz="4900" dirty="0"/>
              <a:t> </a:t>
            </a:r>
            <a:r>
              <a:rPr lang="en-US" sz="4900" dirty="0">
                <a:solidFill>
                  <a:srgbClr val="FF0000"/>
                </a:solidFill>
              </a:rPr>
              <a:t>reacts</a:t>
            </a:r>
            <a:r>
              <a:rPr lang="en-US" sz="4900" dirty="0"/>
              <a:t> to other characters and their ideas.  </a:t>
            </a:r>
            <a:br>
              <a:rPr lang="en-US" sz="4900" dirty="0"/>
            </a:br>
            <a:r>
              <a:rPr lang="en-US" sz="4900" dirty="0"/>
              <a:t> </a:t>
            </a:r>
            <a:br>
              <a:rPr lang="en-US" sz="4900" dirty="0"/>
            </a:br>
            <a:r>
              <a:rPr lang="en-US" sz="4900" dirty="0"/>
              <a:t>Readers learn about a </a:t>
            </a:r>
            <a:r>
              <a:rPr lang="en-US" sz="4900" dirty="0">
                <a:solidFill>
                  <a:srgbClr val="FF0000"/>
                </a:solidFill>
              </a:rPr>
              <a:t>character’s personality </a:t>
            </a:r>
            <a:r>
              <a:rPr lang="en-US" sz="4900" dirty="0"/>
              <a:t>when </a:t>
            </a:r>
            <a:r>
              <a:rPr lang="en-US" sz="4900" dirty="0">
                <a:solidFill>
                  <a:srgbClr val="FF0000"/>
                </a:solidFill>
              </a:rPr>
              <a:t>the author shows </a:t>
            </a:r>
            <a:r>
              <a:rPr lang="en-US" sz="4900" dirty="0"/>
              <a:t>his of her </a:t>
            </a:r>
            <a:r>
              <a:rPr lang="en-US" sz="4900" dirty="0">
                <a:solidFill>
                  <a:srgbClr val="FF0000"/>
                </a:solidFill>
              </a:rPr>
              <a:t>ideas and actions</a:t>
            </a:r>
            <a:r>
              <a:rPr lang="en-US" sz="4900" dirty="0"/>
              <a:t>. </a:t>
            </a:r>
            <a:br>
              <a:rPr lang="en-US" sz="4900" dirty="0"/>
            </a:br>
            <a:r>
              <a:rPr lang="en-US" sz="4900" dirty="0"/>
              <a:t>Example: When </a:t>
            </a:r>
            <a:r>
              <a:rPr lang="en-US" sz="4900" dirty="0" err="1"/>
              <a:t>Starlene</a:t>
            </a:r>
            <a:r>
              <a:rPr lang="en-US" sz="4900" dirty="0"/>
              <a:t> tells Vinny that a goddess stole the boy, he is </a:t>
            </a:r>
            <a:r>
              <a:rPr lang="en-US" sz="4900" dirty="0">
                <a:solidFill>
                  <a:srgbClr val="FF0000"/>
                </a:solidFill>
              </a:rPr>
              <a:t>uneasy/ uncomfortable</a:t>
            </a:r>
            <a:r>
              <a:rPr lang="en-US" sz="4900" dirty="0"/>
              <a:t>. This shows us that he might be </a:t>
            </a:r>
            <a:r>
              <a:rPr lang="en-US" sz="4900" dirty="0">
                <a:solidFill>
                  <a:srgbClr val="FF0000"/>
                </a:solidFill>
              </a:rPr>
              <a:t>questioning what he believes</a:t>
            </a:r>
            <a:r>
              <a:rPr lang="en-US" sz="4900" dirty="0"/>
              <a:t> in because he is </a:t>
            </a:r>
            <a:r>
              <a:rPr lang="en-US" sz="4900" dirty="0">
                <a:solidFill>
                  <a:srgbClr val="FF0000"/>
                </a:solidFill>
              </a:rPr>
              <a:t>afraid</a:t>
            </a:r>
            <a:r>
              <a:rPr lang="en-US" sz="4900" dirty="0"/>
              <a:t>. </a:t>
            </a:r>
            <a:r>
              <a:rPr lang="en-US" dirty="0"/>
              <a:t/>
            </a:r>
            <a:br>
              <a:rPr lang="en-US" dirty="0"/>
            </a:br>
            <a:endParaRPr lang="en-US" dirty="0"/>
          </a:p>
        </p:txBody>
      </p:sp>
    </p:spTree>
    <p:extLst>
      <p:ext uri="{BB962C8B-B14F-4D97-AF65-F5344CB8AC3E}">
        <p14:creationId xmlns:p14="http://schemas.microsoft.com/office/powerpoint/2010/main" val="54570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153"/>
            <a:ext cx="12192000" cy="6642847"/>
          </a:xfrm>
        </p:spPr>
        <p:txBody>
          <a:bodyPr>
            <a:normAutofit fontScale="90000"/>
          </a:bodyPr>
          <a:lstStyle/>
          <a:p>
            <a:r>
              <a:rPr lang="en-US" sz="5400" u="sng" dirty="0"/>
              <a:t>Character traits</a:t>
            </a:r>
            <a:r>
              <a:rPr lang="en-US" sz="5400" dirty="0"/>
              <a:t> are </a:t>
            </a:r>
            <a:r>
              <a:rPr lang="en-US" sz="5400" dirty="0">
                <a:solidFill>
                  <a:srgbClr val="FF0000"/>
                </a:solidFill>
              </a:rPr>
              <a:t>personal qualities </a:t>
            </a:r>
            <a:r>
              <a:rPr lang="en-US" sz="5400" dirty="0"/>
              <a:t>about them, like parts of their </a:t>
            </a:r>
            <a:r>
              <a:rPr lang="en-US" sz="5400" dirty="0">
                <a:solidFill>
                  <a:srgbClr val="FF0000"/>
                </a:solidFill>
              </a:rPr>
              <a:t>personalities</a:t>
            </a:r>
            <a:r>
              <a:rPr lang="en-US" sz="5400" dirty="0"/>
              <a:t>. </a:t>
            </a:r>
            <a:br>
              <a:rPr lang="en-US" sz="5400" dirty="0"/>
            </a:br>
            <a:r>
              <a:rPr lang="en-US" sz="5400" dirty="0"/>
              <a:t>They can be </a:t>
            </a:r>
            <a:r>
              <a:rPr lang="en-US" sz="5400" dirty="0">
                <a:solidFill>
                  <a:srgbClr val="FF0000"/>
                </a:solidFill>
              </a:rPr>
              <a:t>physical traits</a:t>
            </a:r>
            <a:r>
              <a:rPr lang="en-US" sz="5400" dirty="0"/>
              <a:t>, such as being tall, having brown hair. They can be </a:t>
            </a:r>
            <a:r>
              <a:rPr lang="en-US" sz="5400" dirty="0">
                <a:solidFill>
                  <a:srgbClr val="FF0000"/>
                </a:solidFill>
              </a:rPr>
              <a:t>personality traits</a:t>
            </a:r>
            <a:r>
              <a:rPr lang="en-US" sz="5400" dirty="0"/>
              <a:t>, such as being outgoing or being weak.</a:t>
            </a:r>
            <a:r>
              <a:rPr lang="en-US" sz="5400" u="sng" dirty="0"/>
              <a:t> </a:t>
            </a:r>
            <a:r>
              <a:rPr lang="en-US" sz="5400" dirty="0"/>
              <a:t>For example, because Vinny is </a:t>
            </a:r>
            <a:r>
              <a:rPr lang="en-US" sz="5400" dirty="0">
                <a:solidFill>
                  <a:srgbClr val="FF0000"/>
                </a:solidFill>
              </a:rPr>
              <a:t>worried</a:t>
            </a:r>
            <a:r>
              <a:rPr lang="en-US" sz="5400" dirty="0"/>
              <a:t> about the missing boy, one of his </a:t>
            </a:r>
            <a:r>
              <a:rPr lang="en-US" sz="5400" dirty="0">
                <a:solidFill>
                  <a:srgbClr val="FF0000"/>
                </a:solidFill>
              </a:rPr>
              <a:t>character traits </a:t>
            </a:r>
            <a:r>
              <a:rPr lang="en-US" sz="5400" dirty="0"/>
              <a:t>is that he is </a:t>
            </a:r>
            <a:r>
              <a:rPr lang="en-US" sz="5400" dirty="0">
                <a:solidFill>
                  <a:srgbClr val="FF0000"/>
                </a:solidFill>
              </a:rPr>
              <a:t>sympathetic.</a:t>
            </a:r>
            <a:r>
              <a:rPr lang="en-US" sz="5400" dirty="0"/>
              <a:t> </a:t>
            </a:r>
            <a:r>
              <a:rPr lang="en-US" dirty="0"/>
              <a:t/>
            </a:r>
            <a:br>
              <a:rPr lang="en-US" dirty="0"/>
            </a:br>
            <a:endParaRPr lang="en-US" dirty="0"/>
          </a:p>
        </p:txBody>
      </p:sp>
    </p:spTree>
    <p:extLst>
      <p:ext uri="{BB962C8B-B14F-4D97-AF65-F5344CB8AC3E}">
        <p14:creationId xmlns:p14="http://schemas.microsoft.com/office/powerpoint/2010/main" val="330405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545</Words>
  <Application>Microsoft Office PowerPoint</Application>
  <PresentationFormat>Widescreen</PresentationFormat>
  <Paragraphs>28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Review Notes</vt:lpstr>
      <vt:lpstr>PowerPoint Presentation</vt:lpstr>
      <vt:lpstr>PowerPoint Presentation</vt:lpstr>
      <vt:lpstr>Make an inference – why does he want to hug her? </vt:lpstr>
      <vt:lpstr>PowerPoint Presentation</vt:lpstr>
      <vt:lpstr>PowerPoint Presentation</vt:lpstr>
      <vt:lpstr>PowerPoint Presentation</vt:lpstr>
      <vt:lpstr>CHARACTERS Author’s reveal (show) character traits through the way a character reacts to other characters and their ideas.     Readers learn about a character’s personality when the author shows his of her ideas and actions.  Example: When Starlene tells Vinny that a goddess stole the boy, he is uneasy/ uncomfortable. This shows us that he might be questioning what he believes in because he is afraid.  </vt:lpstr>
      <vt:lpstr>Character traits are personal qualities about them, like parts of their personalities.  They can be physical traits, such as being tall, having brown hair. They can be personality traits, such as being outgoing or being weak. For example, because Vinny is worried about the missing boy, one of his character traits is that he is sympathetic.  </vt:lpstr>
      <vt:lpstr>Character motivations explain why they do what they do. It is why a character acts, feels or thinks in a certain way.  What is a character motivator for Joe-Boy? He wants to impress Starlene so he jumps off the cliff. This shows us that he wants Starlene to like him. She is a motivation for him to be brave.  </vt:lpstr>
      <vt:lpstr>Character traits and character motivations contribute (add) to a character’s development in the story.    Character development is how a character changes during the story or becomes more understood by the readers.  </vt:lpstr>
      <vt:lpstr>When Starlene laughs about the jump, Vinny says she is “asking for it”. What does he mean by this? He thinks that they are not taking the boy’s death seriously. Vinny is more sensitive about the death, he cares more. He thinks that they should see the death as a warning, and not jump because it risks dying in the same awful way.  </vt:lpstr>
      <vt:lpstr>“The dead boy had just come to the ravine to have fun, Vinny thought. Just a regular kid like himself…. Where was he? Inch by inch Vinny made it to the ledge.    He stood, swaying slightly, the tips of his toes one small movement from the precipice….  Vinny thought he heard a voice, small and distant. Yes. Something inside him, a tiny voice pleading, Don’t do it. Walk away. Just turn and go and walk back down.  “ . . . I can’t,” Vinny whispered… Something very strange happened.  Vinny felt at peace…. He would walk back down.” </vt:lpstr>
      <vt:lpstr>Author’s show character development by writing the way a character thinks and feels. What is the author showing when he describes Vinny’s conflict?  </vt:lpstr>
      <vt:lpstr>What is the author showing when he describes Vinny’s conflict? The author is showing that Vinny is making the connection that he is just like Butchie, that it could happen to him too. He makes a decision and is at peace.</vt:lpstr>
      <vt:lpstr>SETTING The setting of a story is a factor that affects a character’s development.    The setting can affect characters by influencing their values, beliefs, and emotions by affecting the way they interact with other characters.    What impact does the setting have on Vinny? </vt:lpstr>
      <vt:lpstr>CONFLICT A good story plot centers around conflict. Conflict is a struggle or problem between two opposing forces. The conflict triggers the action and events of the story.    External conflict: involves a character who struggles against an outside force, such as nature, a physical obstacle or another character.  Internal conflict is a struggle that happens within the character, such as dealing with fear or sadness.    Stories can have both internal and external conflicts.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Perkins, Megan</dc:creator>
  <cp:lastModifiedBy>Perkins, Megan</cp:lastModifiedBy>
  <cp:revision>5</cp:revision>
  <dcterms:created xsi:type="dcterms:W3CDTF">2017-03-06T22:13:34Z</dcterms:created>
  <dcterms:modified xsi:type="dcterms:W3CDTF">2017-03-06T22:59:24Z</dcterms:modified>
</cp:coreProperties>
</file>